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lexandria Medium"/>
      <p:regular r:id="rId23"/>
      <p:bold r:id="rId24"/>
    </p:embeddedFont>
    <p:embeddedFont>
      <p:font typeface="Albert Sans"/>
      <p:regular r:id="rId25"/>
      <p:bold r:id="rId26"/>
      <p:italic r:id="rId27"/>
      <p:boldItalic r:id="rId28"/>
    </p:embeddedFont>
    <p:embeddedFont>
      <p:font typeface="Alexandri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lexandriaMedium-bold.fntdata"/><Relationship Id="rId23" Type="http://schemas.openxmlformats.org/officeDocument/2006/relationships/font" Target="fonts/Alexandria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-bold.fntdata"/><Relationship Id="rId25" Type="http://schemas.openxmlformats.org/officeDocument/2006/relationships/font" Target="fonts/AlbertSans-regular.fntdata"/><Relationship Id="rId28" Type="http://schemas.openxmlformats.org/officeDocument/2006/relationships/font" Target="fonts/AlbertSans-boldItalic.fntdata"/><Relationship Id="rId27" Type="http://schemas.openxmlformats.org/officeDocument/2006/relationships/font" Target="fonts/Alber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exandri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Alexandri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6a9657e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6a9657e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72bee519d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72bee519d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6a9657e9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6a9657e9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685abc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685abc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685abcf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685abcf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72bee519d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72bee519d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72bee51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72bee51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72bee519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72bee519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72bee519d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72bee519d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2bee519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2bee519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703cb3a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703cb3a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53b51d4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53b51d4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6a9657e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6a9657e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6a9657e9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6a9657e9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72bee519d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72bee519d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6a9657e9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6a9657e9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6a9657e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b6a9657e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applicationdbcontext.c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iancaDogareci/Synesthesia-Web-App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6566700" y="4026950"/>
            <a:ext cx="25773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Căpitanu Andreea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Dogăreci </a:t>
            </a:r>
            <a:r>
              <a:rPr lang="en"/>
              <a:t>Bianca-Alexandra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Ionaşcu Dragoş-Adrian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Diţoiu Andrei-Adelin</a:t>
            </a:r>
            <a:endParaRPr/>
          </a:p>
        </p:txBody>
      </p:sp>
      <p:pic>
        <p:nvPicPr>
          <p:cNvPr id="185" name="Google Shape;185;p32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75" y="140325"/>
            <a:ext cx="4862850" cy="48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 Coverage</a:t>
            </a:r>
            <a:endParaRPr sz="3100"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50" y="867900"/>
            <a:ext cx="7199500" cy="41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 Coverage</a:t>
            </a:r>
            <a:endParaRPr sz="3100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5400"/>
            <a:ext cx="8839201" cy="133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7900"/>
            <a:ext cx="8839202" cy="276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5" y="957575"/>
            <a:ext cx="8860249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Project Management and Issue Tracking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715050" y="2831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Communication</a:t>
            </a:r>
            <a:endParaRPr sz="3100"/>
          </a:p>
        </p:txBody>
      </p:sp>
      <p:sp>
        <p:nvSpPr>
          <p:cNvPr id="282" name="Google Shape;282;p44"/>
          <p:cNvSpPr txBox="1"/>
          <p:nvPr>
            <p:ph type="title"/>
          </p:nvPr>
        </p:nvSpPr>
        <p:spPr>
          <a:xfrm>
            <a:off x="2987513" y="827713"/>
            <a:ext cx="29592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-&gt; sharing docs etc.</a:t>
            </a:r>
            <a:endParaRPr sz="3400"/>
          </a:p>
        </p:txBody>
      </p:sp>
      <p:pic>
        <p:nvPicPr>
          <p:cNvPr id="283" name="Google Shape;283;p44" title="Slack_Chann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37" y="1427374"/>
            <a:ext cx="4194891" cy="250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 title="Slack_Thre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688" y="1427386"/>
            <a:ext cx="1793682" cy="250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 title="Discord_meet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38" y="4615925"/>
            <a:ext cx="4549950" cy="3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513" y="863388"/>
            <a:ext cx="1933000" cy="4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>
            <p:ph type="title"/>
          </p:nvPr>
        </p:nvSpPr>
        <p:spPr>
          <a:xfrm>
            <a:off x="2921963" y="3993525"/>
            <a:ext cx="54213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-&gt; </a:t>
            </a: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pair programming, meetings etc.</a:t>
            </a:r>
            <a:endParaRPr sz="3400"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111" y="3693300"/>
            <a:ext cx="2080850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715050" y="7237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Impediments</a:t>
            </a:r>
            <a:endParaRPr sz="3100"/>
          </a:p>
        </p:txBody>
      </p:sp>
      <p:sp>
        <p:nvSpPr>
          <p:cNvPr id="294" name="Google Shape;294;p45"/>
          <p:cNvSpPr txBox="1"/>
          <p:nvPr>
            <p:ph idx="4294967295" type="title"/>
          </p:nvPr>
        </p:nvSpPr>
        <p:spPr>
          <a:xfrm>
            <a:off x="1418250" y="2132838"/>
            <a:ext cx="77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5" name="Google Shape;295;p45"/>
          <p:cNvSpPr txBox="1"/>
          <p:nvPr>
            <p:ph idx="4294967295" type="subTitle"/>
          </p:nvPr>
        </p:nvSpPr>
        <p:spPr>
          <a:xfrm>
            <a:off x="2268441" y="2132838"/>
            <a:ext cx="545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Code coverage tool including files like: migrations, </a:t>
            </a:r>
            <a:r>
              <a:rPr lang="en" sz="1800">
                <a:uFill>
                  <a:noFill/>
                </a:uFill>
                <a:latin typeface="Alexandria Medium"/>
                <a:ea typeface="Alexandria Medium"/>
                <a:cs typeface="Alexandria Medium"/>
                <a:sym typeface="Alexandria Medium"/>
                <a:hlinkClick r:id="rId3"/>
              </a:rPr>
              <a:t>ApplicationDbContext.cs</a:t>
            </a: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 etc.</a:t>
            </a:r>
            <a:endParaRPr sz="1800"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96" name="Google Shape;296;p45"/>
          <p:cNvSpPr txBox="1"/>
          <p:nvPr>
            <p:ph idx="4294967295" type="title"/>
          </p:nvPr>
        </p:nvSpPr>
        <p:spPr>
          <a:xfrm>
            <a:off x="1418250" y="3202938"/>
            <a:ext cx="77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" name="Google Shape;297;p45"/>
          <p:cNvSpPr txBox="1"/>
          <p:nvPr>
            <p:ph idx="4294967295" type="subTitle"/>
          </p:nvPr>
        </p:nvSpPr>
        <p:spPr>
          <a:xfrm>
            <a:off x="2268451" y="3202938"/>
            <a:ext cx="545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Recording video at a higher quality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1920000" y="1057800"/>
            <a:ext cx="53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&amp; Collaboration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6"/>
          <p:cNvSpPr txBox="1"/>
          <p:nvPr>
            <p:ph type="title"/>
          </p:nvPr>
        </p:nvSpPr>
        <p:spPr>
          <a:xfrm>
            <a:off x="2101650" y="3356500"/>
            <a:ext cx="4940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our GitHub repository!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00" y="1959239"/>
            <a:ext cx="2225050" cy="9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725" y="1556700"/>
            <a:ext cx="2818273" cy="15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715050" y="5080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Contribution of each member</a:t>
            </a:r>
            <a:endParaRPr sz="3100"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715050" y="1728450"/>
            <a:ext cx="77139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Căpitanu Andreea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35%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Dogăreci Bianca-Alexandra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35%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Ionaşcu Dragoş-Adrian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20%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Diţoiu Andrei-Adelin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10%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 title="Gantt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17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715050" y="2149950"/>
            <a:ext cx="77139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Thank you!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3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191" name="Google Shape;191;p3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33" title="synesthesia_main_page.png"/>
          <p:cNvPicPr preferRelativeResize="0"/>
          <p:nvPr/>
        </p:nvPicPr>
        <p:blipFill rotWithShape="1">
          <a:blip r:embed="rId3">
            <a:alphaModFix/>
          </a:blip>
          <a:srcRect b="0" l="426" r="436" t="0"/>
          <a:stretch/>
        </p:blipFill>
        <p:spPr>
          <a:xfrm>
            <a:off x="631056" y="365443"/>
            <a:ext cx="7882667" cy="37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4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01" name="Google Shape;201;p34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" name="Google Shape;205;p34" title="synesthesia_studio_page.png"/>
          <p:cNvPicPr preferRelativeResize="0"/>
          <p:nvPr/>
        </p:nvPicPr>
        <p:blipFill rotWithShape="1">
          <a:blip r:embed="rId3">
            <a:alphaModFix/>
          </a:blip>
          <a:srcRect b="0" l="317" r="327" t="0"/>
          <a:stretch/>
        </p:blipFill>
        <p:spPr>
          <a:xfrm>
            <a:off x="631056" y="365443"/>
            <a:ext cx="7882667" cy="378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11" name="Google Shape;211;p35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35" title="synesthesia_studio_page_2.png"/>
          <p:cNvPicPr preferRelativeResize="0"/>
          <p:nvPr/>
        </p:nvPicPr>
        <p:blipFill rotWithShape="1">
          <a:blip r:embed="rId3">
            <a:alphaModFix/>
          </a:blip>
          <a:srcRect b="0" l="787" r="777" t="0"/>
          <a:stretch/>
        </p:blipFill>
        <p:spPr>
          <a:xfrm>
            <a:off x="631056" y="365443"/>
            <a:ext cx="7882668" cy="378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6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21" name="Google Shape;221;p36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36" title="synesthesia_studio_page_3.png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631056" y="365443"/>
            <a:ext cx="7882667" cy="37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 title="UseCase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038" y="110713"/>
            <a:ext cx="5881074" cy="49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type="title"/>
          </p:nvPr>
        </p:nvSpPr>
        <p:spPr>
          <a:xfrm>
            <a:off x="-110050" y="2330700"/>
            <a:ext cx="30951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lbert Sans"/>
                <a:ea typeface="Albert Sans"/>
                <a:cs typeface="Albert Sans"/>
                <a:sym typeface="Albert Sans"/>
              </a:rPr>
              <a:t>Use Case Diagram</a:t>
            </a:r>
            <a:endParaRPr b="1"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900700" y="3823350"/>
            <a:ext cx="5289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lbert Sans"/>
                <a:ea typeface="Albert Sans"/>
                <a:cs typeface="Albert Sans"/>
                <a:sym typeface="Albert Sans"/>
              </a:rPr>
              <a:t>Pair Programming</a:t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309" y="162928"/>
            <a:ext cx="2724478" cy="272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418" y="162925"/>
            <a:ext cx="3958186" cy="79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788" y="1855894"/>
            <a:ext cx="3518451" cy="123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25" y="2857250"/>
            <a:ext cx="3648374" cy="23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>
            <p:ph type="title"/>
          </p:nvPr>
        </p:nvSpPr>
        <p:spPr>
          <a:xfrm>
            <a:off x="-310350" y="962825"/>
            <a:ext cx="6241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lbert Sans"/>
                <a:ea typeface="Albert Sans"/>
                <a:cs typeface="Albert Sans"/>
                <a:sym typeface="Albert Sans"/>
              </a:rPr>
              <a:t>Test-Driven Development</a:t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745713" y="614631"/>
            <a:ext cx="7671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Test-Driven Development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466863" y="2155475"/>
            <a:ext cx="39471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PROS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Helped clarify expected behavior early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Safer refactoring because existing tests immediately detected mistakes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39"/>
          <p:cNvSpPr txBox="1"/>
          <p:nvPr>
            <p:ph type="title"/>
          </p:nvPr>
        </p:nvSpPr>
        <p:spPr>
          <a:xfrm>
            <a:off x="4730038" y="2155477"/>
            <a:ext cx="39471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CONS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nly applied to C#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 for complex JavaScript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Fractal logic evolved frequently, making early tests unstable</a:t>
            </a:r>
            <a:endParaRPr sz="1800"/>
          </a:p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2754663" y="1262638"/>
            <a:ext cx="36537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Follow </a:t>
            </a:r>
            <a:r>
              <a:rPr lang="en" sz="1800">
                <a:solidFill>
                  <a:srgbClr val="FF0000"/>
                </a:solidFill>
              </a:rPr>
              <a:t>Red </a:t>
            </a:r>
            <a:r>
              <a:rPr lang="en" sz="1800"/>
              <a:t>→ </a:t>
            </a:r>
            <a:r>
              <a:rPr lang="en" sz="1800">
                <a:solidFill>
                  <a:srgbClr val="6AA84F"/>
                </a:solidFill>
              </a:rPr>
              <a:t>Green </a:t>
            </a:r>
            <a:r>
              <a:rPr lang="en" sz="1800"/>
              <a:t>→ Refactor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736200" y="466593"/>
            <a:ext cx="7671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Pair Programming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5" name="Google Shape;255;p40"/>
          <p:cNvSpPr txBox="1"/>
          <p:nvPr>
            <p:ph type="title"/>
          </p:nvPr>
        </p:nvSpPr>
        <p:spPr>
          <a:xfrm>
            <a:off x="3050100" y="1127200"/>
            <a:ext cx="3043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Roles: </a:t>
            </a:r>
            <a:r>
              <a:rPr lang="en" sz="1800">
                <a:solidFill>
                  <a:srgbClr val="1155CC"/>
                </a:solidFill>
              </a:rPr>
              <a:t>Driver </a:t>
            </a:r>
            <a:r>
              <a:rPr lang="en" sz="1800"/>
              <a:t>&amp; </a:t>
            </a:r>
            <a:r>
              <a:rPr lang="en" sz="1800">
                <a:solidFill>
                  <a:srgbClr val="C27BA0"/>
                </a:solidFill>
              </a:rPr>
              <a:t>Navigator</a:t>
            </a:r>
            <a:endParaRPr sz="1800"/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466863" y="1904624"/>
            <a:ext cx="3947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PROS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</a:t>
            </a:r>
            <a:r>
              <a:rPr lang="en" sz="1800"/>
              <a:t>hen working with complex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Instant feedback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Knowledge sharing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Continue work when one person is stuck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40"/>
          <p:cNvSpPr txBox="1"/>
          <p:nvPr>
            <p:ph type="title"/>
          </p:nvPr>
        </p:nvSpPr>
        <p:spPr>
          <a:xfrm>
            <a:off x="4730038" y="1904625"/>
            <a:ext cx="3947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CONS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Effectiveness depends on the compatibility of the two developers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Requires good communication and similar coding styles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